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57" r:id="rId4"/>
    <p:sldId id="259" r:id="rId5"/>
    <p:sldId id="258" r:id="rId6"/>
    <p:sldId id="260" r:id="rId7"/>
    <p:sldId id="262" r:id="rId8"/>
    <p:sldId id="263" r:id="rId9"/>
    <p:sldId id="265" r:id="rId10"/>
    <p:sldId id="266" r:id="rId11"/>
    <p:sldId id="277" r:id="rId12"/>
    <p:sldId id="278" r:id="rId13"/>
    <p:sldId id="279" r:id="rId14"/>
    <p:sldId id="280" r:id="rId15"/>
    <p:sldId id="267" r:id="rId16"/>
    <p:sldId id="268" r:id="rId17"/>
    <p:sldId id="269" r:id="rId18"/>
    <p:sldId id="270" r:id="rId19"/>
    <p:sldId id="271" r:id="rId20"/>
    <p:sldId id="274" r:id="rId21"/>
    <p:sldId id="281" r:id="rId22"/>
    <p:sldId id="261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1E717-B214-4380-B69D-1FF57CE58915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D9EAA-3D55-4334-9929-44478DC69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84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5E402-FB5D-41C4-A425-5E420B8B3E12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20D93-B46B-4A13-978A-60E57E2FAA8F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036CE-CE75-41C5-88B7-22B7806BC025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71E9-92F5-4123-B2D5-F4F440E617A4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8CC08-C66F-4D8A-B02E-B8B0823C7256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F010E-F8D8-432D-A6C3-9FB0817022AF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5D45-021A-41C7-B00B-0A7FED834012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6A862-7E6B-4E0B-A313-A0C667CF59B4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1117-7118-4EC0-A7DF-56E338828A02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DF703-23BE-43C5-8173-9D3733E31722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1EF63-56EE-4FB0-B259-E034F66DA135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1568B-9DD4-4763-952C-46D8FBC6CF0C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43F9F-C44B-4E4B-BF8B-B87EA991630F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4F614-9D70-415F-BB1D-B0F903A6F536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29CAA-0C92-4545-BA1B-BA1A62D99936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52D3-2E7A-4D7D-AC16-020BBBC31601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4CFCD-D5DD-449D-8367-19CF115B9FFC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apcc.org/annual-report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ushroom-appreciation.com/edible%20mushroom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781F-9D24-4D13-A80A-6EE2C2539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MUSHROOMS:</a:t>
            </a:r>
            <a:br>
              <a:rPr lang="en-US" dirty="0"/>
            </a:br>
            <a:r>
              <a:rPr lang="en-US" dirty="0"/>
              <a:t>TO EAT or NOT TO EAT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4E258-B36A-4BB7-B86F-015D344E0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3013" y="4447073"/>
            <a:ext cx="7435043" cy="1096899"/>
          </a:xfrm>
        </p:spPr>
        <p:txBody>
          <a:bodyPr>
            <a:normAutofit/>
          </a:bodyPr>
          <a:lstStyle/>
          <a:p>
            <a:pPr algn="ctr">
              <a:spcBef>
                <a:spcPts val="600"/>
              </a:spcBef>
            </a:pPr>
            <a:r>
              <a:rPr lang="en-US" sz="2000" dirty="0" err="1"/>
              <a:t>Utilyzing</a:t>
            </a:r>
            <a:r>
              <a:rPr lang="en-US" sz="2000" dirty="0"/>
              <a:t> </a:t>
            </a:r>
            <a:r>
              <a:rPr lang="en-US" sz="2000" b="1" dirty="0"/>
              <a:t>Data Analysis </a:t>
            </a:r>
            <a:r>
              <a:rPr lang="en-US" sz="2000" dirty="0"/>
              <a:t>and </a:t>
            </a:r>
            <a:r>
              <a:rPr lang="en-US" sz="2000" b="1" dirty="0"/>
              <a:t>Machine Learning </a:t>
            </a:r>
            <a:r>
              <a:rPr lang="en-US" sz="2000" dirty="0"/>
              <a:t>to </a:t>
            </a:r>
          </a:p>
          <a:p>
            <a:pPr algn="ctr">
              <a:spcBef>
                <a:spcPts val="600"/>
              </a:spcBef>
            </a:pPr>
            <a:r>
              <a:rPr lang="en-US" sz="2000" b="1" u="sng" dirty="0"/>
              <a:t>classify</a:t>
            </a:r>
            <a:r>
              <a:rPr lang="en-US" sz="2000" dirty="0"/>
              <a:t> a mushroom as </a:t>
            </a:r>
            <a:r>
              <a:rPr lang="en-US" sz="2000" b="1" dirty="0"/>
              <a:t>Edible</a:t>
            </a:r>
            <a:r>
              <a:rPr lang="en-US" sz="2000" dirty="0"/>
              <a:t> or </a:t>
            </a:r>
            <a:r>
              <a:rPr lang="en-US" sz="2000" b="1" dirty="0"/>
              <a:t>Poisonous</a:t>
            </a:r>
          </a:p>
        </p:txBody>
      </p:sp>
    </p:spTree>
    <p:extLst>
      <p:ext uri="{BB962C8B-B14F-4D97-AF65-F5344CB8AC3E}">
        <p14:creationId xmlns:p14="http://schemas.microsoft.com/office/powerpoint/2010/main" val="187453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/>
            <a:r>
              <a:rPr lang="en-US" dirty="0"/>
              <a:t>B. Preliminary feature engineering &amp; selection </a:t>
            </a:r>
            <a:r>
              <a:rPr lang="en-US" sz="3100" dirty="0"/>
              <a:t>(including decision-making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order to decide which feature to use for the input of the machine learning model, we took multiple approaches and compared the results of each output: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Correlation Analysis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After comparing the results of each, we concluded that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was the most reliable machine learning model to use.  We will ask the user to input variables that are highly correlated to whether or not a mushroom is poisonous for prediction.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7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10AD-6B36-4EFC-B9E0-58C745FC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RESULTS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508F12-3D14-425F-B117-6DE1C5201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03" r="4015"/>
          <a:stretch/>
        </p:blipFill>
        <p:spPr>
          <a:xfrm>
            <a:off x="606214" y="1607632"/>
            <a:ext cx="7115386" cy="4850953"/>
          </a:xfrm>
          <a:ln>
            <a:solidFill>
              <a:schemeClr val="l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4479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10AD-6B36-4EFC-B9E0-58C745FC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FLOW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E1E72-695E-409F-A06E-BA37E591D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513" y="1665515"/>
            <a:ext cx="8368455" cy="4039054"/>
          </a:xfrm>
          <a:ln>
            <a:solidFill>
              <a:schemeClr val="l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977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10AD-6B36-4EFC-B9E0-58C745FC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2059D4-A130-4468-B692-6B14119C7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97" y="1566052"/>
            <a:ext cx="7450191" cy="4601068"/>
          </a:xfrm>
          <a:ln>
            <a:solidFill>
              <a:schemeClr val="l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113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10AD-6B36-4EFC-B9E0-58C745FC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XGBOOST ANALYSIS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7BD19B-12F6-4594-9473-1BF968FFF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772" y="1471239"/>
            <a:ext cx="5312228" cy="4980214"/>
          </a:xfrm>
          <a:ln>
            <a:solidFill>
              <a:schemeClr val="l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511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7525" indent="-517525"/>
            <a:r>
              <a:rPr lang="en-US" dirty="0"/>
              <a:t>C.	How Data was Split into Training and Testing Sets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Used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sklearn.model_selection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train_test_split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to train, test, and split the data based on whether or not the mushroom was poisonous or not.</a:t>
            </a: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7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68325" indent="-568325"/>
            <a:r>
              <a:rPr lang="en-US" dirty="0"/>
              <a:t>D.	Model Ultimately Chosen, Including Limitations and Benefits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chose to continue using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Advantages: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Regularization for avoid overfitting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In-built cross-validation capability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Cache awareness and out-of-core computing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Tree pruning using depth-first approaches</a:t>
            </a:r>
          </a:p>
          <a:p>
            <a:pPr marL="400050" lvl="1" indent="0"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326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68325" indent="-568325"/>
            <a:r>
              <a:rPr lang="en-US" sz="4000" dirty="0"/>
              <a:t>D.</a:t>
            </a:r>
            <a:r>
              <a:rPr lang="en-US" dirty="0"/>
              <a:t>	</a:t>
            </a:r>
            <a:r>
              <a:rPr lang="en-US" sz="4000" dirty="0"/>
              <a:t>Model Ultimately Chosen, Including Limitations and Benefits</a:t>
            </a:r>
            <a:r>
              <a:rPr lang="en-US" dirty="0"/>
              <a:t>            </a:t>
            </a:r>
            <a:r>
              <a:rPr lang="en-US" sz="2200" dirty="0"/>
              <a:t>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using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these are disadvantages: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Disa</a:t>
            </a: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dvantages: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Sensitive to outliers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Susceptible to overfitting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Black-Box Nature is not always straightforward in explaining what is happening in the background</a:t>
            </a:r>
          </a:p>
          <a:p>
            <a:pPr marL="400050" lvl="1" indent="0"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9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E. How the Model was Trained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was used together with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train.test.split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 additional training will take place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48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F. Current Accuracy Score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accuracy score is 1.0.</a:t>
            </a:r>
          </a:p>
          <a:p>
            <a:pPr marL="0" indent="0">
              <a:buNone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his is most likely due to the data being academic and created specifically for the machine learning purposes.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0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0AFC-988A-4AB7-9D8F-B8E6B918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Hope This Helps You and Your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DF62A-7D53-4C1E-84C8-BDA174CC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The American Association of Poison Control Centers </a:t>
            </a:r>
            <a:r>
              <a:rPr lang="en-US" sz="2400" u="sng" dirty="0">
                <a:solidFill>
                  <a:srgbClr val="0491B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reported</a:t>
            </a:r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 that in 2019, there were </a:t>
            </a:r>
            <a:r>
              <a:rPr lang="en-US" sz="2800" b="1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5,799 mushroom poisonings, including 2 deaths</a:t>
            </a:r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. Many of those cases were likely due to accidental ingestion of a mushroom that was thought to be edible.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BE910D-1D8A-4183-8829-2E1917A19A98}"/>
              </a:ext>
            </a:extLst>
          </p:cNvPr>
          <p:cNvSpPr txBox="1"/>
          <p:nvPr/>
        </p:nvSpPr>
        <p:spPr>
          <a:xfrm>
            <a:off x="2917998" y="4927601"/>
            <a:ext cx="66609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Above from: </a:t>
            </a:r>
            <a:r>
              <a:rPr lang="en-US" sz="1400" i="1" u="sng" dirty="0">
                <a:solidFill>
                  <a:srgbClr val="00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https://aapcc.org/annual-reports</a:t>
            </a:r>
            <a:endParaRPr lang="en-US" sz="1400" b="0" i="1" dirty="0">
              <a:effectLst/>
            </a:endParaRPr>
          </a:p>
          <a:p>
            <a:pPr algn="r"/>
            <a:br>
              <a:rPr lang="en-US" sz="1400" i="1" dirty="0"/>
            </a:b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3425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EFE3-0F29-43AA-A21B-3A716D24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Mushroom Features in the Model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2CD6C379-25EA-4AF1-927D-DC9AACE30C27}"/>
              </a:ext>
            </a:extLst>
          </p:cNvPr>
          <p:cNvSpPr txBox="1"/>
          <p:nvPr/>
        </p:nvSpPr>
        <p:spPr>
          <a:xfrm>
            <a:off x="767255" y="5684339"/>
            <a:ext cx="2423885" cy="816430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i="1" u="none" strike="noStrike" baseline="300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dirty="0"/>
              <a:t> </a:t>
            </a:r>
            <a:r>
              <a:rPr lang="en-US" sz="1200" b="0" i="1" u="sng" strike="noStrik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https://bit.ly/3s41u0d</a:t>
            </a:r>
            <a:r>
              <a:rPr lang="en-US" sz="1200" dirty="0"/>
              <a:t> </a:t>
            </a:r>
          </a:p>
          <a:p>
            <a:r>
              <a:rPr lang="en-US" sz="1200" b="1" i="1" u="none" strike="noStrike" baseline="300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dirty="0"/>
              <a:t> </a:t>
            </a:r>
            <a:r>
              <a:rPr lang="en-US" sz="1200" b="0" i="1" u="sng" strike="noStrik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https://bit.ly/3s3Lmvq</a:t>
            </a:r>
            <a:r>
              <a:rPr lang="en-US" sz="1200" dirty="0"/>
              <a:t> </a:t>
            </a:r>
          </a:p>
          <a:p>
            <a:r>
              <a:rPr lang="en-US" sz="1200" b="1" i="1" u="none" strike="noStrike" baseline="300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dirty="0"/>
              <a:t> </a:t>
            </a:r>
            <a:r>
              <a:rPr lang="en-US" sz="1200" b="0" i="1" u="sng" strike="noStrike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https://binged.it/3KwH8TG</a:t>
            </a:r>
            <a:r>
              <a:rPr lang="en-US" sz="1200" dirty="0"/>
              <a:t>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52BC66-5E5E-4B48-BD08-C5D39CF5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82" y="1205829"/>
            <a:ext cx="8842977" cy="449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20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CDAF-BCC7-7711-ABBC-AEE699BA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SEGUE TO WEBSITE</a:t>
            </a:r>
          </a:p>
        </p:txBody>
      </p:sp>
    </p:spTree>
    <p:extLst>
      <p:ext uri="{BB962C8B-B14F-4D97-AF65-F5344CB8AC3E}">
        <p14:creationId xmlns:p14="http://schemas.microsoft.com/office/powerpoint/2010/main" val="3896163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F075-45EB-49DF-94A4-0DBF0671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SEGUE TO DOODLY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A31A4-218A-4021-BFB1-01274E84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MUSHROOMS_ EAT or NOT TO EATv3">
            <a:hlinkClick r:id="" action="ppaction://media"/>
            <a:extLst>
              <a:ext uri="{FF2B5EF4-FFF2-40B4-BE49-F238E27FC236}">
                <a16:creationId xmlns:a16="http://schemas.microsoft.com/office/drawing/2014/main" id="{07DD8D2A-0FDC-0DB2-7B6F-ECD2CF7D2C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559" y="1366463"/>
            <a:ext cx="9292984" cy="52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778E-7213-414D-8547-1434D8B1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SEGUE TO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A59D6-990F-6797-2986-286DF1A1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5" y="0"/>
            <a:ext cx="12140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7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“Why”</a:t>
            </a:r>
            <a:r>
              <a:rPr lang="en-US" dirty="0"/>
              <a:t>, “What” and “How”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46314"/>
            <a:ext cx="8680026" cy="3880773"/>
          </a:xfrm>
        </p:spPr>
        <p:txBody>
          <a:bodyPr>
            <a:normAutofit fontScale="92500"/>
          </a:bodyPr>
          <a:lstStyle/>
          <a:p>
            <a:r>
              <a:rPr lang="en-US" sz="3000" b="1" dirty="0">
                <a:solidFill>
                  <a:srgbClr val="92D050"/>
                </a:solidFill>
              </a:rPr>
              <a:t>WHY:</a:t>
            </a:r>
            <a:r>
              <a:rPr lang="en-US" dirty="0"/>
              <a:t> </a:t>
            </a:r>
            <a:r>
              <a:rPr lang="en-US" sz="2400" dirty="0"/>
              <a:t>Ideas discussed: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Local real estate behaviors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Healthcare ideas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Recipe collections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lants (which factored into the final idea: mushrooms) </a:t>
            </a:r>
          </a:p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accessibility was a primary factor in determining this topic. </a:t>
            </a:r>
          </a:p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the end, the underlying motivation for all of these ideas was to provide a </a:t>
            </a:r>
            <a:r>
              <a:rPr lang="en-US" sz="2400" b="1" dirty="0">
                <a:solidFill>
                  <a:srgbClr val="90C2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tool to promote community and social wellness</a:t>
            </a:r>
            <a:r>
              <a:rPr lang="en-US" sz="2400" dirty="0">
                <a:solidFill>
                  <a:srgbClr val="90C2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7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imsuccess2">
            <a:hlinkClick r:id="" action="ppaction://media"/>
            <a:extLst>
              <a:ext uri="{FF2B5EF4-FFF2-40B4-BE49-F238E27FC236}">
                <a16:creationId xmlns:a16="http://schemas.microsoft.com/office/drawing/2014/main" id="{BF53D708-DC02-4E0C-A8E1-EDA8D5AF90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333" b="8593"/>
          <a:stretch/>
        </p:blipFill>
        <p:spPr>
          <a:xfrm>
            <a:off x="482654" y="1251615"/>
            <a:ext cx="9342065" cy="43129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70B380-BC4B-4CA5-9CD4-0D8EF58DF699}"/>
              </a:ext>
            </a:extLst>
          </p:cNvPr>
          <p:cNvSpPr txBox="1">
            <a:spLocks/>
          </p:cNvSpPr>
          <p:nvPr/>
        </p:nvSpPr>
        <p:spPr>
          <a:xfrm>
            <a:off x="421694" y="5608320"/>
            <a:ext cx="8691825" cy="8128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300" dirty="0"/>
              <a:t>From: </a:t>
            </a:r>
            <a:r>
              <a:rPr lang="en-US" sz="1300" i="1" dirty="0"/>
              <a:t>The Hundred-Foot Journey (Theatrical)</a:t>
            </a:r>
            <a:r>
              <a:rPr lang="en-US" sz="1300" dirty="0"/>
              <a:t> (1:21:19 – 1:21:43). Directed by Lasse Hallstrom, performances by Helen Mirren, Charlotte Le Bon and Manish </a:t>
            </a:r>
            <a:r>
              <a:rPr lang="en-US" sz="1300" dirty="0" err="1"/>
              <a:t>Dayal</a:t>
            </a:r>
            <a:r>
              <a:rPr lang="en-US" sz="1300" dirty="0"/>
              <a:t>, music by A. R. Rahman, DreamWorks Pictures, 2014.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BA7FF13-7750-4B2C-B8D0-1F7D41D4A7F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“Why” example: look the same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9FF6A-6483-4415-A017-13A930EC6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348" y="3282309"/>
            <a:ext cx="2882557" cy="3153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EAB5A-6846-4090-AF8D-AF4D84A94CEA}"/>
              </a:ext>
            </a:extLst>
          </p:cNvPr>
          <p:cNvSpPr txBox="1"/>
          <p:nvPr/>
        </p:nvSpPr>
        <p:spPr>
          <a:xfrm>
            <a:off x="677334" y="6064943"/>
            <a:ext cx="803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Restaurant Owner: OH…no </a:t>
            </a:r>
            <a:r>
              <a:rPr lang="en-US" dirty="0" err="1"/>
              <a:t>no</a:t>
            </a:r>
            <a:r>
              <a:rPr lang="en-US" dirty="0"/>
              <a:t> </a:t>
            </a:r>
            <a:r>
              <a:rPr lang="en-US" dirty="0" err="1"/>
              <a:t>no</a:t>
            </a:r>
            <a:r>
              <a:rPr lang="en-US" dirty="0"/>
              <a:t>!  </a:t>
            </a:r>
            <a:r>
              <a:rPr lang="en-US" dirty="0" err="1"/>
              <a:t>Regarder</a:t>
            </a:r>
            <a:r>
              <a:rPr lang="en-US" dirty="0"/>
              <a:t> (means “Watch” in English).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CCB88D-096D-4DCE-BFF3-EFFD053AE082}"/>
              </a:ext>
            </a:extLst>
          </p:cNvPr>
          <p:cNvSpPr txBox="1"/>
          <p:nvPr/>
        </p:nvSpPr>
        <p:spPr>
          <a:xfrm>
            <a:off x="1827648" y="6051852"/>
            <a:ext cx="586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poisonous! This is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Satan’s Boletus!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Poisonous!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BE804-26E1-44CC-8E00-E6E17EB22CAD}"/>
              </a:ext>
            </a:extLst>
          </p:cNvPr>
          <p:cNvSpPr txBox="1"/>
          <p:nvPr/>
        </p:nvSpPr>
        <p:spPr>
          <a:xfrm>
            <a:off x="2752784" y="6042660"/>
            <a:ext cx="541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Sous-chef: They looked like Ceps to me. I’m sorry.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5B238B-5BEB-474C-A7D4-FE00890C0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873" y="156591"/>
            <a:ext cx="2882557" cy="31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" grpId="0"/>
      <p:bldP spid="8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</a:t>
            </a:r>
            <a:r>
              <a:rPr lang="en-US" b="1" dirty="0"/>
              <a:t>“What” </a:t>
            </a:r>
            <a:r>
              <a:rPr lang="en-US" dirty="0"/>
              <a:t>and “How”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163251"/>
          </a:xfrm>
        </p:spPr>
        <p:txBody>
          <a:bodyPr/>
          <a:lstStyle/>
          <a:p>
            <a:r>
              <a:rPr lang="en-US" sz="2800" b="1" dirty="0">
                <a:solidFill>
                  <a:srgbClr val="92D050"/>
                </a:solidFill>
              </a:rPr>
              <a:t>WHAT:</a:t>
            </a:r>
            <a:r>
              <a:rPr lang="en-US" sz="2400" b="1" dirty="0">
                <a:solidFill>
                  <a:srgbClr val="92D050"/>
                </a:solidFill>
              </a:rPr>
              <a:t> </a:t>
            </a:r>
          </a:p>
          <a:p>
            <a:pPr marL="457200" indent="-457200">
              <a:buNone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Edibility is defined as “</a:t>
            </a:r>
            <a:r>
              <a:rPr lang="en-US" sz="2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absence of poisons and the presence of a desirable taste and smell”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None/>
            </a:pP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400" b="0" i="1" u="none" strike="noStrike" dirty="0">
                <a:solidFill>
                  <a:srgbClr val="3F3F3F"/>
                </a:solidFill>
                <a:effectLst/>
                <a:latin typeface="Trebuchet MS" panose="020B0603020202020204" pitchFamily="34" charset="0"/>
              </a:rPr>
              <a:t>Health benefits of consuming mushrooms:</a:t>
            </a:r>
            <a:r>
              <a:rPr lang="en-US" sz="1800" b="0" i="0" u="none" strike="noStrike" dirty="0">
                <a:solidFill>
                  <a:srgbClr val="3F3F3F"/>
                </a:solidFill>
                <a:effectLst/>
                <a:latin typeface="Trebuchet MS" panose="020B0603020202020204" pitchFamily="34" charset="0"/>
              </a:rPr>
              <a:t> low in sodium, fat &amp; calories; contain: Fiber, Potassium, Protein, Selenium (antioxidant), Copper (for cardiovascular health), Niacin (important Vitamin B), cancer-fighting ingredients (polysaccharides, linoleic acid), and Zinc.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E51BA-7AFA-4A76-A1B7-CCF275A23DFC}"/>
              </a:ext>
            </a:extLst>
          </p:cNvPr>
          <p:cNvSpPr txBox="1"/>
          <p:nvPr/>
        </p:nvSpPr>
        <p:spPr>
          <a:xfrm>
            <a:off x="2522489" y="5492484"/>
            <a:ext cx="66609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Above from: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  <a:hlinkClick r:id="rId2"/>
              </a:rPr>
              <a:t>https://www.mushroom-appreciation.com/edible-mushrooms.html</a:t>
            </a:r>
            <a:endParaRPr lang="en-US" sz="1400" b="0" i="1" dirty="0">
              <a:effectLst/>
            </a:endParaRPr>
          </a:p>
          <a:p>
            <a:br>
              <a:rPr lang="en-US" sz="1400" i="1" dirty="0"/>
            </a:b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3453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“What” and </a:t>
            </a:r>
            <a:r>
              <a:rPr lang="en-US" b="1" dirty="0"/>
              <a:t>“How”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b="1" dirty="0">
                <a:solidFill>
                  <a:srgbClr val="92D050"/>
                </a:solidFill>
              </a:rPr>
              <a:t>HOW:</a:t>
            </a:r>
            <a:r>
              <a:rPr lang="en-US" sz="3000" dirty="0"/>
              <a:t>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Data from the Audubon Society was analyzed and machine learning applied to predict if a mushroom was edible or poisonous.</a:t>
            </a:r>
          </a:p>
          <a:p>
            <a:r>
              <a:rPr lang="en-US" sz="2400" dirty="0"/>
              <a:t>Every mushroom in this data set is classified as either poisonous or edible and includes 22 features. There were two data set files: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Primary: The primary data set encodes the textbook mushroom entries which includes </a:t>
            </a:r>
            <a:r>
              <a:rPr lang="en-US" sz="2400" b="0" i="0" dirty="0">
                <a:solidFill>
                  <a:srgbClr val="24292F"/>
                </a:solidFill>
                <a:effectLst/>
              </a:rPr>
              <a:t>173 mushroom species</a:t>
            </a:r>
            <a:r>
              <a:rPr lang="en-US" sz="2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Secondary: The secondary data set is the pilot data which includes the results of simulations.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i="0" dirty="0">
              <a:solidFill>
                <a:srgbClr val="24292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168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Questions to be Answered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92D050"/>
                </a:solidFill>
              </a:rPr>
              <a:t>QUESTION 1: </a:t>
            </a:r>
            <a:r>
              <a:rPr lang="en-US" sz="2400" dirty="0">
                <a:solidFill>
                  <a:schemeClr val="tx1"/>
                </a:solidFill>
              </a:rPr>
              <a:t>What features of a mushroom are best suited for this prediction?</a:t>
            </a:r>
          </a:p>
          <a:p>
            <a:endParaRPr lang="en-US" sz="20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92D050"/>
                </a:solidFill>
              </a:rPr>
              <a:t>QUESTION 2: 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given the features of a mushroom, can we confidently predict whether or not that mushroom is poisonous?</a:t>
            </a:r>
          </a:p>
        </p:txBody>
      </p:sp>
    </p:spTree>
    <p:extLst>
      <p:ext uri="{BB962C8B-B14F-4D97-AF65-F5344CB8AC3E}">
        <p14:creationId xmlns:p14="http://schemas.microsoft.com/office/powerpoint/2010/main" val="24733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Phase of the </a:t>
            </a:r>
            <a:br>
              <a:rPr lang="en-US" dirty="0"/>
            </a:br>
            <a:r>
              <a:rPr lang="en-US" dirty="0"/>
              <a:t>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14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planned out multiple machine learning approaches (detailed in the machine learning slides) and created a correlation plot to see which data was correlated with 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variable we wanted to predict.</a:t>
            </a:r>
          </a:p>
        </p:txBody>
      </p:sp>
    </p:spTree>
    <p:extLst>
      <p:ext uri="{BB962C8B-B14F-4D97-AF65-F5344CB8AC3E}">
        <p14:creationId xmlns:p14="http://schemas.microsoft.com/office/powerpoint/2010/main" val="1809640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Model:</a:t>
            </a:r>
            <a:br>
              <a:rPr lang="en-US" dirty="0"/>
            </a:br>
            <a:r>
              <a:rPr lang="en-US" sz="3200" dirty="0"/>
              <a:t>A. Description of 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liminated all null values from the primary and secondary dataset, including "?" representing nulls in the dataset.</a:t>
            </a:r>
          </a:p>
          <a:p>
            <a:pPr marL="457200" indent="-457200">
              <a:buAutoNum type="arabicPeriod"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enamed the columns to match between both the primary and secondary datasets so they could be merged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Dropped columns that were not contained in both datasets to create a full combined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26709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9946</TotalTime>
  <Words>908</Words>
  <Application>Microsoft Office PowerPoint</Application>
  <PresentationFormat>Widescreen</PresentationFormat>
  <Paragraphs>85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Courier New</vt:lpstr>
      <vt:lpstr>Trebuchet MS</vt:lpstr>
      <vt:lpstr>Wingdings</vt:lpstr>
      <vt:lpstr>Wingdings 3</vt:lpstr>
      <vt:lpstr>Facet</vt:lpstr>
      <vt:lpstr>MUSHROOMS: TO EAT or NOT TO EAT</vt:lpstr>
      <vt:lpstr>We Hope This Helps You and Your Family</vt:lpstr>
      <vt:lpstr>The “Why”, “What” and “How” </vt:lpstr>
      <vt:lpstr>PowerPoint Presentation</vt:lpstr>
      <vt:lpstr>The “Why”, “What” and “How”  </vt:lpstr>
      <vt:lpstr>The “Why”, “What” and “How”  </vt:lpstr>
      <vt:lpstr>The Questions to be Answered</vt:lpstr>
      <vt:lpstr>Data Analysis Phase of the  Mushroom Project</vt:lpstr>
      <vt:lpstr>Machine Learning Model: A. Description of Data Pre-Processing</vt:lpstr>
      <vt:lpstr>B. Preliminary feature engineering &amp; selection (including decision-making process)</vt:lpstr>
      <vt:lpstr>RANDOM FOREST RESULTS</vt:lpstr>
      <vt:lpstr>TENSOR FLOW RESULTS</vt:lpstr>
      <vt:lpstr>CORRELATION ANALYSIS </vt:lpstr>
      <vt:lpstr>XGBOOST ANALYSIS </vt:lpstr>
      <vt:lpstr>C. How Data was Split into Training and Testing Sets</vt:lpstr>
      <vt:lpstr>D. Model Ultimately Chosen, Including Limitations and Benefits</vt:lpstr>
      <vt:lpstr>D. Model Ultimately Chosen, Including Limitations and Benefits            (continued)</vt:lpstr>
      <vt:lpstr>E. How the Model was Trained</vt:lpstr>
      <vt:lpstr>F. Current Accuracy Score</vt:lpstr>
      <vt:lpstr>Mushroom Features in the Model</vt:lpstr>
      <vt:lpstr>SEGUE TO WEBSITE</vt:lpstr>
      <vt:lpstr>SEGUE TO DOODLY</vt:lpstr>
      <vt:lpstr>SEGUE TO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MUSHROOMS: EAT or NOT TO EAT</dc:title>
  <dc:creator>Beth Berry</dc:creator>
  <cp:lastModifiedBy>Beth Berry</cp:lastModifiedBy>
  <cp:revision>23</cp:revision>
  <dcterms:created xsi:type="dcterms:W3CDTF">2022-04-20T17:42:46Z</dcterms:created>
  <dcterms:modified xsi:type="dcterms:W3CDTF">2022-05-08T21:58:33Z</dcterms:modified>
</cp:coreProperties>
</file>